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9" r:id="rId3"/>
    <p:sldId id="267" r:id="rId4"/>
    <p:sldId id="258" r:id="rId5"/>
    <p:sldId id="260" r:id="rId6"/>
    <p:sldId id="261" r:id="rId7"/>
    <p:sldId id="262" r:id="rId8"/>
    <p:sldId id="263" r:id="rId9"/>
    <p:sldId id="264" r:id="rId10"/>
    <p:sldId id="268" r:id="rId11"/>
    <p:sldId id="269" r:id="rId12"/>
    <p:sldId id="265" r:id="rId13"/>
    <p:sldId id="266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3603223-85CC-42A0-98BF-47F503EC0764}" type="datetimeFigureOut">
              <a:rPr lang="ru-RU" smtClean="0"/>
              <a:t>20.11.2013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3F9EBE5-38FE-411F-9666-98A5A4BC5E8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u="sng" dirty="0" smtClean="0"/>
              <a:t>Виктор Мари Гюго</a:t>
            </a:r>
            <a:endParaRPr lang="ru-RU" u="sng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365104"/>
            <a:ext cx="6400800" cy="1752600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           Подготовила: Елуева Э.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                                                                       Проверила: </a:t>
            </a:r>
            <a:r>
              <a:rPr lang="ru-RU" sz="1800" dirty="0" err="1" smtClean="0">
                <a:solidFill>
                  <a:schemeClr val="tx1"/>
                </a:solidFill>
              </a:rPr>
              <a:t>Анесова</a:t>
            </a:r>
            <a:r>
              <a:rPr lang="ru-RU" sz="1800" dirty="0" smtClean="0">
                <a:solidFill>
                  <a:schemeClr val="tx1"/>
                </a:solidFill>
              </a:rPr>
              <a:t> А.У.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562944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 smtClean="0"/>
              <a:t>Собор Парижской богоматери" - лучший исторический роман XIX в., написанный в романтическом стиле. Писатель рисует картину жизни Франции на исходе средневековья, в конце XV в. Гюго мастерски передает колорит </a:t>
            </a:r>
            <a:r>
              <a:rPr lang="ru-RU" sz="1800" dirty="0" err="1" smtClean="0"/>
              <a:t>эпохи,но</a:t>
            </a:r>
            <a:r>
              <a:rPr lang="ru-RU" sz="1800" dirty="0" smtClean="0"/>
              <a:t> </a:t>
            </a:r>
            <a:r>
              <a:rPr lang="ru-RU" sz="1800" dirty="0" smtClean="0"/>
              <a:t>при </a:t>
            </a:r>
            <a:r>
              <a:rPr lang="ru-RU" sz="1800" dirty="0" smtClean="0"/>
              <a:t>этом не </a:t>
            </a:r>
            <a:r>
              <a:rPr lang="ru-RU" sz="1800" dirty="0" smtClean="0"/>
              <a:t>изображает </a:t>
            </a:r>
            <a:r>
              <a:rPr lang="ru-RU" sz="1800" dirty="0" smtClean="0"/>
              <a:t>конкретные </a:t>
            </a:r>
            <a:r>
              <a:rPr lang="ru-RU" sz="1800" dirty="0" smtClean="0"/>
              <a:t>исторические события, а умело воссоздает повседневность в романтическом </a:t>
            </a:r>
            <a:r>
              <a:rPr lang="ru-RU" sz="1800" dirty="0" err="1" smtClean="0"/>
              <a:t>ключе.Исторические</a:t>
            </a:r>
            <a:r>
              <a:rPr lang="ru-RU" sz="1800" dirty="0" smtClean="0"/>
              <a:t> </a:t>
            </a:r>
            <a:r>
              <a:rPr lang="ru-RU" sz="1800" dirty="0" smtClean="0"/>
              <a:t>персонажи, например Людовик XI, оттеснены на второй план вымышленными героями. Однако имена всех героев не придуманы автором, а взяты из старых источников. Герои романа одновременно и живописно-конкретны и символичны. Писатель резко сталкивает положительные и отрицательные характеры, противопоставляя их друг другу, при этом показывает контрастное несоответствие внешнего облика и внутреннего содержания людей: уродство Квазимодо парадоксально сочетается с его преданностью и добротой, красота Феба де </a:t>
            </a:r>
            <a:r>
              <a:rPr lang="ru-RU" sz="1800" dirty="0" err="1" smtClean="0"/>
              <a:t>Шатопера</a:t>
            </a:r>
            <a:r>
              <a:rPr lang="ru-RU" sz="1800" dirty="0" smtClean="0"/>
              <a:t> скрывает его ничтожество и глупость. Наиболее острый конфликт разворачивается между </a:t>
            </a:r>
            <a:r>
              <a:rPr lang="ru-RU" sz="1800" dirty="0" err="1" smtClean="0"/>
              <a:t>Эсмеральдой</a:t>
            </a:r>
            <a:r>
              <a:rPr lang="ru-RU" sz="1800" dirty="0" smtClean="0"/>
              <a:t>, </a:t>
            </a:r>
            <a:r>
              <a:rPr lang="ru-RU" sz="1800" smtClean="0"/>
              <a:t>воплощением </a:t>
            </a:r>
            <a:r>
              <a:rPr lang="ru-RU" sz="1800" smtClean="0"/>
              <a:t>очарования</a:t>
            </a:r>
            <a:r>
              <a:rPr lang="ru-RU" sz="1800" dirty="0" smtClean="0"/>
              <a:t>, и внутренней душевной красоты, - и страстно влюбленным в нее жестоким и грубым фанатиком Клодом </a:t>
            </a:r>
            <a:r>
              <a:rPr lang="ru-RU" sz="1800" dirty="0" err="1" smtClean="0"/>
              <a:t>Фролло</a:t>
            </a:r>
            <a:r>
              <a:rPr lang="ru-RU" sz="1800" dirty="0" smtClean="0"/>
              <a:t>, погубившим героиню. Но смысл этого конфликта прежде всего в столкновении эпох: уходящего средневековья и наступающего Возрождения. В то же время Гюго находит и общее в облике этих двух столетий. Не случайно одним из главных символов романа становится собор Парижской богоматери - по сути, вечный исторический образ.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922984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Роман "Отверженные</a:t>
            </a:r>
            <a:r>
              <a:rPr lang="ru-RU" sz="1800" dirty="0" smtClean="0"/>
              <a:t>"- </a:t>
            </a:r>
            <a:r>
              <a:rPr lang="ru-RU" sz="1800" dirty="0" smtClean="0"/>
              <a:t>вершина творчества Гюго и как романиста, и как защитника народа. Это социальный роман-эпопея</a:t>
            </a:r>
            <a:r>
              <a:rPr lang="ru-RU" sz="1800" dirty="0" smtClean="0"/>
              <a:t>, </a:t>
            </a:r>
            <a:r>
              <a:rPr lang="ru-RU" sz="1800" dirty="0" smtClean="0"/>
              <a:t>в духе романтизма. Замысел написать о жизни беднейших слоев общества возник у писателя еще в начале творческого пути. В 1823 г. Гюго стал собирать сведения о жизни каторжников, замысел романа определился в 1830 г., а в 1852 г. появилась первая редакция сочинения. Рисуя историю мужественного Жана </a:t>
            </a:r>
            <a:r>
              <a:rPr lang="ru-RU" sz="1800" dirty="0" err="1" smtClean="0"/>
              <a:t>Вальжана</a:t>
            </a:r>
            <a:r>
              <a:rPr lang="ru-RU" sz="1800" dirty="0" smtClean="0"/>
              <a:t>, проведшего девятнадцать лет на каторге, </a:t>
            </a:r>
            <a:r>
              <a:rPr lang="ru-RU" sz="1800" dirty="0" err="1" smtClean="0"/>
              <a:t>Фантины</a:t>
            </a:r>
            <a:r>
              <a:rPr lang="ru-RU" sz="1800" dirty="0" smtClean="0"/>
              <a:t>, пережившей соблазнение, разлуку с дочерью, нищету, мальчика </a:t>
            </a:r>
            <a:r>
              <a:rPr lang="ru-RU" sz="1800" dirty="0" err="1" smtClean="0"/>
              <a:t>Гавроша</a:t>
            </a:r>
            <a:r>
              <a:rPr lang="ru-RU" sz="1800" dirty="0" smtClean="0"/>
              <a:t>, выброшенного на улицу собственными родителями и все же не только не лишившегося жизнелюбия и доброты, но сумевшего стать героическим защитником на баррикадах, Гюго стремится обличить социальное зло и найти путь к его преодолению. Дилемма, как исправить общество - милосердием или революционным преобразованием, решается на протяжении всего романа, решается трудно, драматически напряженно и одновременно художественно </a:t>
            </a:r>
            <a:r>
              <a:rPr lang="ru-RU" sz="1800" dirty="0" smtClean="0"/>
              <a:t>ярко. </a:t>
            </a:r>
            <a:r>
              <a:rPr lang="ru-RU" sz="1800" dirty="0" smtClean="0"/>
              <a:t>Герои "Отверженных" - Жан </a:t>
            </a:r>
            <a:r>
              <a:rPr lang="ru-RU" sz="1800" dirty="0" err="1" smtClean="0"/>
              <a:t>Валь-жан</a:t>
            </a:r>
            <a:r>
              <a:rPr lang="ru-RU" sz="1800" dirty="0" smtClean="0"/>
              <a:t>, </a:t>
            </a:r>
            <a:r>
              <a:rPr lang="ru-RU" sz="1800" dirty="0" err="1" smtClean="0"/>
              <a:t>Козетта</a:t>
            </a:r>
            <a:r>
              <a:rPr lang="ru-RU" sz="1800" dirty="0" smtClean="0"/>
              <a:t>, </a:t>
            </a:r>
            <a:r>
              <a:rPr lang="ru-RU" sz="1800" dirty="0" err="1" smtClean="0"/>
              <a:t>Гаврош</a:t>
            </a:r>
            <a:r>
              <a:rPr lang="ru-RU" sz="1800" dirty="0" smtClean="0"/>
              <a:t> - одни из самых запоминающихся образов в мировой литературе. Этот роман был особенно популярен в России. Лев Толстой считал его самым великим французским романом XIX в. Его очень любил Ф. Достоевский.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916832"/>
            <a:ext cx="8183880" cy="3456384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В возрасте 75-ти лет Виктор Гюго издал не только вторую часть «Легенды веков», но и сборник «Искусство быть дедом», на создание которого его вдохновили внуки Жорж и Анна. Заключительная часть «Легенды веков» вышла в 1883. В том же году </a:t>
            </a:r>
            <a:r>
              <a:rPr lang="ru-RU" sz="1800" dirty="0" err="1" smtClean="0"/>
              <a:t>Жюльетта</a:t>
            </a:r>
            <a:r>
              <a:rPr lang="ru-RU" sz="1800" dirty="0" smtClean="0"/>
              <a:t> </a:t>
            </a:r>
            <a:r>
              <a:rPr lang="ru-RU" sz="1800" dirty="0" err="1" smtClean="0"/>
              <a:t>Друэ</a:t>
            </a:r>
            <a:r>
              <a:rPr lang="ru-RU" sz="1800" dirty="0" smtClean="0"/>
              <a:t> умерла от рака, и эта утрата подкосила силы Гюго. 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А 22 мая 1885 года умер и сам писатель.</a:t>
            </a:r>
            <a:r>
              <a:rPr lang="ru-RU" sz="1800" dirty="0" smtClean="0"/>
              <a:t> После смерти Виктор Гюго удостоился государственных похорон, и его останки были помещены в Пантеон — рядом с Вольтером и Руссо.</a:t>
            </a:r>
            <a:endParaRPr lang="ru-RU" sz="1800" dirty="0"/>
          </a:p>
        </p:txBody>
      </p:sp>
      <p:pic>
        <p:nvPicPr>
          <p:cNvPr id="4" name="Рисунок 3" descr="3349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628800"/>
            <a:ext cx="6624736" cy="4405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183880" cy="105156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Виктор </a:t>
            </a:r>
            <a:r>
              <a:rPr lang="ru-RU" u="sng" dirty="0" smtClean="0"/>
              <a:t>Г</a:t>
            </a:r>
            <a:r>
              <a:rPr lang="ru-RU" u="sng" dirty="0" smtClean="0"/>
              <a:t>юго </a:t>
            </a:r>
            <a:br>
              <a:rPr lang="ru-RU" u="sng" dirty="0" smtClean="0"/>
            </a:br>
            <a:r>
              <a:rPr lang="ru-RU" u="sng" dirty="0" smtClean="0"/>
              <a:t>26 февраля 1802 – 22 мая 1885</a:t>
            </a:r>
            <a:endParaRPr lang="ru-RU" u="sng" dirty="0"/>
          </a:p>
        </p:txBody>
      </p:sp>
      <p:pic>
        <p:nvPicPr>
          <p:cNvPr id="4" name="Содержимое 3" descr="c105392ff6e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556792"/>
            <a:ext cx="3672408" cy="465703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30896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Мировая слава пришла к Гюго как автору романов, но во Франции его справедливо ценят как замечательного поэта. Он родился в Безансоне в семье офицера наполеоновской армии. Мать будущего писателя, напротив, ненавидела Наполеона и была роялисткой, иначе говоря, сторонницей изгнанной королевской династии Бурбонов. Родители расстались, когда Виктор был еще ребенком, и в ранней юности Гюго разделял политические симпатии матери. Лишь в зрелом возрасте у него сформировались демократические убеждения. Литературное дарование проявилось у Гюго очень рано: с тринадцати лет он начал писать, в четырнадцать выпускает вместе с братом литературный журнал, в пятнадцать становится лауреатом двух литературных академий, а в семнадцать получает пенсию от короля за свою оду</a:t>
            </a:r>
            <a:r>
              <a:rPr lang="ru-RU" sz="1800" dirty="0" smtClean="0"/>
              <a:t>.</a:t>
            </a:r>
            <a:r>
              <a:rPr lang="ru-RU" sz="1800" dirty="0" smtClean="0"/>
              <a:t> Гюго был лидером французского романтизма, автором знаменитого манифеста романтиков, возглавлял литературный кружок. Авторитет писателя помогал ему в общественной деятельности, где Гюго всегда был на стороне угнетенных, преследуемых, отверженных и этим так же завоевал любовь и признательность во всем мире, как и своим творчеством.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63888" y="404664"/>
            <a:ext cx="5015528" cy="5916144"/>
          </a:xfrm>
        </p:spPr>
        <p:txBody>
          <a:bodyPr>
            <a:normAutofit fontScale="92500"/>
          </a:bodyPr>
          <a:lstStyle/>
          <a:p>
            <a:r>
              <a:rPr lang="ru-RU" sz="1800" dirty="0" smtClean="0"/>
              <a:t>Виктор воспитывался под сильным влиянием матери, чьи роялистские и </a:t>
            </a:r>
            <a:r>
              <a:rPr lang="ru-RU" sz="1800" dirty="0" err="1" smtClean="0"/>
              <a:t>вольтерианские</a:t>
            </a:r>
            <a:r>
              <a:rPr lang="ru-RU" sz="1800" dirty="0" smtClean="0"/>
              <a:t> взгляды наложили на него глубокий отпечаток. Отец сумел завоевать любовь и восхищение сына после смерти своей жены в 1821. В течение долгого времени образование Гюго было бессистемным. Лишь в 1814 он поступил в пансион </a:t>
            </a:r>
            <a:r>
              <a:rPr lang="ru-RU" sz="1800" dirty="0" err="1" smtClean="0"/>
              <a:t>Кордье</a:t>
            </a:r>
            <a:r>
              <a:rPr lang="ru-RU" sz="1800" dirty="0" smtClean="0"/>
              <a:t>, откуда перешел в лицей Людовика Великого. По окончании лицея Виктор Гюго вместе со своими братьями предпринял издание двухнедельного журнала «</a:t>
            </a:r>
            <a:r>
              <a:rPr lang="ru-RU" sz="1800" dirty="0" err="1" smtClean="0"/>
              <a:t>Консерватер</a:t>
            </a:r>
            <a:r>
              <a:rPr lang="ru-RU" sz="1800" dirty="0" smtClean="0"/>
              <a:t> </a:t>
            </a:r>
            <a:r>
              <a:rPr lang="ru-RU" sz="1800" dirty="0" err="1" smtClean="0"/>
              <a:t>литерер</a:t>
            </a:r>
            <a:r>
              <a:rPr lang="ru-RU" sz="1800" dirty="0" smtClean="0"/>
              <a:t>», где опубликовал свои ранние стихи и первую версию мелодраматического романа «</a:t>
            </a:r>
            <a:r>
              <a:rPr lang="ru-RU" sz="1800" dirty="0" err="1" smtClean="0"/>
              <a:t>Бюг</a:t>
            </a:r>
            <a:r>
              <a:rPr lang="ru-RU" sz="1800" dirty="0" smtClean="0"/>
              <a:t> </a:t>
            </a:r>
            <a:r>
              <a:rPr lang="ru-RU" sz="1800" dirty="0" err="1" smtClean="0"/>
              <a:t>Жаргаль</a:t>
            </a:r>
            <a:r>
              <a:rPr lang="ru-RU" sz="1800" dirty="0" smtClean="0"/>
              <a:t>» (1821). Он увлекся подругой детских лет Адель </a:t>
            </a:r>
            <a:r>
              <a:rPr lang="ru-RU" sz="1800" dirty="0" err="1" smtClean="0"/>
              <a:t>Фуше</a:t>
            </a:r>
            <a:r>
              <a:rPr lang="ru-RU" sz="1800" dirty="0" smtClean="0"/>
              <a:t>, но встретился с решительным неодобрением матери, и только после ее смерти отец позволил влюбленным встречаться.</a:t>
            </a:r>
            <a:endParaRPr lang="ru-RU" sz="1800" dirty="0"/>
          </a:p>
        </p:txBody>
      </p:sp>
      <p:pic>
        <p:nvPicPr>
          <p:cNvPr id="4" name="Рисунок 3" descr="48187205_GYU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498952" cy="3240399"/>
          </a:xfrm>
          <a:prstGeom prst="rect">
            <a:avLst/>
          </a:prstGeom>
        </p:spPr>
      </p:pic>
      <p:pic>
        <p:nvPicPr>
          <p:cNvPr id="5" name="Рисунок 4" descr="85449684_adel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71600" y="2708920"/>
            <a:ext cx="2652688" cy="3408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95936" y="530352"/>
            <a:ext cx="4690864" cy="5706960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Первый сборник молодого поэта «Оды и разные стихотворения» (1822) снискал одобрение короля Людовика XVIII: Виктор Гюго был награжден ежегодной рентой в 1200 франков, что позволило ему жениться на Адель. В 1823 он издал свой второй роман «</a:t>
            </a:r>
            <a:r>
              <a:rPr lang="ru-RU" sz="1800" dirty="0" err="1" smtClean="0"/>
              <a:t>Ган</a:t>
            </a:r>
            <a:r>
              <a:rPr lang="ru-RU" sz="1800" dirty="0" smtClean="0"/>
              <a:t> Исландец», написанный в русле « готической» традиции. Это означало сближение с романтизмом, что отразилось и в литературных связях: друзьями Гюго стали Альфред де </a:t>
            </a:r>
            <a:r>
              <a:rPr lang="ru-RU" sz="1800" dirty="0" err="1" smtClean="0"/>
              <a:t>Виньи</a:t>
            </a:r>
            <a:r>
              <a:rPr lang="ru-RU" sz="1800" dirty="0" smtClean="0"/>
              <a:t>, Шарль </a:t>
            </a:r>
            <a:r>
              <a:rPr lang="ru-RU" sz="1800" dirty="0" err="1" smtClean="0"/>
              <a:t>Нодье</a:t>
            </a:r>
            <a:r>
              <a:rPr lang="ru-RU" sz="1800" dirty="0" smtClean="0"/>
              <a:t>, Эмиль </a:t>
            </a:r>
            <a:r>
              <a:rPr lang="ru-RU" sz="1800" dirty="0" err="1" smtClean="0"/>
              <a:t>Дешан</a:t>
            </a:r>
            <a:r>
              <a:rPr lang="ru-RU" sz="1800" dirty="0" smtClean="0"/>
              <a:t> и Альфонс де </a:t>
            </a:r>
            <a:r>
              <a:rPr lang="ru-RU" sz="1800" dirty="0" err="1" smtClean="0"/>
              <a:t>Ламартин</a:t>
            </a:r>
            <a:r>
              <a:rPr lang="ru-RU" sz="1800" dirty="0" smtClean="0"/>
              <a:t>. Вскоре они образовали группу </a:t>
            </a:r>
            <a:r>
              <a:rPr lang="ru-RU" sz="1800" dirty="0" err="1" smtClean="0"/>
              <a:t>Сенакль</a:t>
            </a:r>
            <a:r>
              <a:rPr lang="ru-RU" sz="1800" dirty="0" smtClean="0"/>
              <a:t> при журнале «</a:t>
            </a:r>
            <a:r>
              <a:rPr lang="ru-RU" sz="1800" dirty="0" err="1" smtClean="0"/>
              <a:t>Мюз</a:t>
            </a:r>
            <a:r>
              <a:rPr lang="ru-RU" sz="1800" dirty="0" smtClean="0"/>
              <a:t> </a:t>
            </a:r>
            <a:r>
              <a:rPr lang="ru-RU" sz="1800" dirty="0" err="1" smtClean="0"/>
              <a:t>франсез</a:t>
            </a:r>
            <a:r>
              <a:rPr lang="ru-RU" sz="1800" dirty="0" smtClean="0"/>
              <a:t>»</a:t>
            </a:r>
            <a:endParaRPr lang="ru-RU" sz="1800" dirty="0"/>
          </a:p>
        </p:txBody>
      </p:sp>
      <p:pic>
        <p:nvPicPr>
          <p:cNvPr id="4" name="Рисунок 3" descr="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2016224" cy="2607186"/>
          </a:xfrm>
          <a:prstGeom prst="rect">
            <a:avLst/>
          </a:prstGeom>
        </p:spPr>
      </p:pic>
      <p:pic>
        <p:nvPicPr>
          <p:cNvPr id="5" name="Рисунок 4" descr="scrn_big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717032"/>
            <a:ext cx="4067944" cy="27204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339752" y="1628800"/>
            <a:ext cx="4402832" cy="3474712"/>
          </a:xfrm>
        </p:spPr>
        <p:txBody>
          <a:bodyPr>
            <a:normAutofit lnSpcReduction="10000"/>
          </a:bodyPr>
          <a:lstStyle/>
          <a:p>
            <a:r>
              <a:rPr lang="ru-RU" sz="1800" dirty="0" smtClean="0"/>
              <a:t>В 1827 Виктор Гюго выпустил пьесу «Кромвель», которая оказалась слишком длинной для постановки на сцене, однако ее знаменитое «Предисловие» стало кульминацией всех кипевших во Франции споров. «Последний день осужденного» (1829) и поэтический сборник «Восточные мотивы» (1829) принесли Гюго громадную </a:t>
            </a:r>
            <a:r>
              <a:rPr lang="ru-RU" sz="1800" dirty="0" smtClean="0"/>
              <a:t>славу.</a:t>
            </a:r>
            <a:endParaRPr lang="ru-RU" sz="1800" dirty="0"/>
          </a:p>
        </p:txBody>
      </p:sp>
      <p:pic>
        <p:nvPicPr>
          <p:cNvPr id="4" name="Рисунок 3" descr="98ba1e063a9be83ade6f3e84fc2506d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268760"/>
            <a:ext cx="2448272" cy="3464305"/>
          </a:xfrm>
          <a:prstGeom prst="rect">
            <a:avLst/>
          </a:prstGeom>
        </p:spPr>
      </p:pic>
      <p:pic>
        <p:nvPicPr>
          <p:cNvPr id="5" name="Рисунок 4" descr="70403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660232" y="1268760"/>
            <a:ext cx="2483768" cy="3645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634952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Период с 1829 по 1843 год оказался для Гюго в высшей степени продуктивным. В 1829 появилась пьеса «</a:t>
            </a:r>
            <a:r>
              <a:rPr lang="ru-RU" sz="1800" dirty="0" err="1" smtClean="0"/>
              <a:t>Марион</a:t>
            </a:r>
            <a:r>
              <a:rPr lang="ru-RU" sz="1800" dirty="0" smtClean="0"/>
              <a:t> </a:t>
            </a:r>
            <a:r>
              <a:rPr lang="ru-RU" sz="1800" dirty="0" err="1" smtClean="0"/>
              <a:t>Делорм</a:t>
            </a:r>
            <a:r>
              <a:rPr lang="ru-RU" sz="1800" dirty="0" smtClean="0"/>
              <a:t>», запрещенная цензурой из-за нелестного изображения Людовика XIII. Меньше чем за месяц Виктор Гюго написал свою вторую драму — «</a:t>
            </a:r>
            <a:r>
              <a:rPr lang="ru-RU" sz="1800" dirty="0" err="1" smtClean="0"/>
              <a:t>Эрнани</a:t>
            </a:r>
            <a:r>
              <a:rPr lang="ru-RU" sz="1800" dirty="0" smtClean="0"/>
              <a:t>». За скандальной постановкой 25 февраля 1830 последовали другие, столь же шумные.</a:t>
            </a:r>
            <a:endParaRPr lang="ru-RU" sz="1800" dirty="0"/>
          </a:p>
        </p:txBody>
      </p:sp>
      <p:pic>
        <p:nvPicPr>
          <p:cNvPr id="4" name="Рисунок 3" descr="1514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2924944"/>
            <a:ext cx="2304256" cy="3463676"/>
          </a:xfrm>
          <a:prstGeom prst="rect">
            <a:avLst/>
          </a:prstGeom>
        </p:spPr>
      </p:pic>
      <p:pic>
        <p:nvPicPr>
          <p:cNvPr id="5" name="Рисунок 4" descr="marion_delorm_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19872" y="2564904"/>
            <a:ext cx="2964344" cy="3903053"/>
          </a:xfrm>
          <a:prstGeom prst="rect">
            <a:avLst/>
          </a:prstGeom>
        </p:spPr>
      </p:pic>
      <p:pic>
        <p:nvPicPr>
          <p:cNvPr id="6" name="Рисунок 5" descr="h18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2852936"/>
            <a:ext cx="2705100" cy="36602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80920" cy="338437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Сборники лирических стихотворений Виктора Гюго — «Осенние листья» (1831), «Песни сумерек» (1835), «Внутренние голоса» (1837), «Лучи и тени» (1840) — возникли в значительной мере благодаря личным переживаниям. В это время в жизни Гюго произошли важные события: </a:t>
            </a:r>
            <a:r>
              <a:rPr lang="ru-RU" sz="1800" dirty="0" err="1" smtClean="0"/>
              <a:t>Сент-Бев</a:t>
            </a:r>
            <a:r>
              <a:rPr lang="ru-RU" sz="1800" dirty="0" smtClean="0"/>
              <a:t> влюбился в его жену, а сам он проникся страстью к актрисе </a:t>
            </a:r>
            <a:r>
              <a:rPr lang="ru-RU" sz="1800" dirty="0" err="1" smtClean="0"/>
              <a:t>Жюльетте</a:t>
            </a:r>
            <a:r>
              <a:rPr lang="ru-RU" sz="1800" dirty="0" smtClean="0"/>
              <a:t> </a:t>
            </a:r>
            <a:r>
              <a:rPr lang="ru-RU" sz="1800" dirty="0" err="1" smtClean="0"/>
              <a:t>Друэ</a:t>
            </a:r>
            <a:r>
              <a:rPr lang="ru-RU" sz="1800" dirty="0" smtClean="0"/>
              <a:t>. В 1841 литературные заслуги Гюго получают, наконец, признание Французской Академии, куда его избирают после нескольких неудачных попыток.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499992" y="530352"/>
            <a:ext cx="4186808" cy="585097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После крушения режима Наполеона III в 1870 году, в самом начале Франко-прусской войны, Виктор Гюго возвращается в Париж в сопровождении верной </a:t>
            </a:r>
            <a:r>
              <a:rPr lang="ru-RU" sz="1800" dirty="0" err="1" smtClean="0"/>
              <a:t>Жюльетты</a:t>
            </a:r>
            <a:r>
              <a:rPr lang="ru-RU" sz="1800" dirty="0" smtClean="0"/>
              <a:t>. В течение многих лет он воплощал оппозицию империи и превратился в живой символ республики. Наградой ему стала оглушительно торжественная встреча. Имея возможность покинуть столицу перед наступлением вражеских войск, он предпочел остаться в осажденном городе.</a:t>
            </a:r>
            <a:endParaRPr lang="ru-RU" sz="1800" dirty="0"/>
          </a:p>
        </p:txBody>
      </p:sp>
      <p:pic>
        <p:nvPicPr>
          <p:cNvPr id="4" name="Рисунок 3" descr="Безимени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4054951" cy="48965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117</TotalTime>
  <Words>1175</Words>
  <Application>Microsoft Office PowerPoint</Application>
  <PresentationFormat>Экран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Виктор Мари Гюго</vt:lpstr>
      <vt:lpstr>Виктор Гюго  26 февраля 1802 – 22 мая 1885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Творчество Виктора Мари Гюго</dc:title>
  <dc:creator>Абайски</dc:creator>
  <cp:lastModifiedBy>Абайски</cp:lastModifiedBy>
  <cp:revision>11</cp:revision>
  <dcterms:created xsi:type="dcterms:W3CDTF">2013-11-20T16:08:58Z</dcterms:created>
  <dcterms:modified xsi:type="dcterms:W3CDTF">2013-11-20T18:06:58Z</dcterms:modified>
</cp:coreProperties>
</file>